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21"/>
  </p:notesMasterIdLst>
  <p:handoutMasterIdLst>
    <p:handoutMasterId r:id="rId22"/>
  </p:handoutMasterIdLst>
  <p:sldIdLst>
    <p:sldId id="261" r:id="rId5"/>
    <p:sldId id="262" r:id="rId6"/>
    <p:sldId id="263" r:id="rId7"/>
    <p:sldId id="269" r:id="rId8"/>
    <p:sldId id="268" r:id="rId9"/>
    <p:sldId id="266" r:id="rId10"/>
    <p:sldId id="270" r:id="rId11"/>
    <p:sldId id="271" r:id="rId12"/>
    <p:sldId id="272" r:id="rId13"/>
    <p:sldId id="273" r:id="rId14"/>
    <p:sldId id="274" r:id="rId15"/>
    <p:sldId id="276" r:id="rId16"/>
    <p:sldId id="278" r:id="rId17"/>
    <p:sldId id="279" r:id="rId18"/>
    <p:sldId id="280" r:id="rId19"/>
    <p:sldId id="281" r:id="rId20"/>
  </p:sldIdLst>
  <p:sldSz cx="12192000" cy="6858000"/>
  <p:notesSz cx="6858000" cy="9144000"/>
  <p:defaultTextStyle>
    <a:defPPr rtl="0">
      <a:defRPr lang="ko-k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BAD2"/>
    <a:srgbClr val="B9B9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밝은 스타일 1 - 강조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27102A9-8310-4765-A935-A1911B00CA55}" styleName="밝은 스타일 1 - 강조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ED083AE6-46FA-4A59-8FB0-9F97EB10719F}" styleName="밝은 스타일 3 - 강조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4B1156A-380E-4F78-BDF5-A606A8083BF9}" styleName="보통 스타일 4 - 강조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305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6538CE7-4996-43BA-8A60-71A671E4496D}" type="datetime1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2021-12-03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328E3B9-20FD-4A66-B01D-2BA689DD37BB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‹#›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687322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78F18F5-2538-4D6E-BBFE-8F3DC84EB666}" type="datetime1">
              <a:rPr lang="ko-KR" altLang="en-US" smtClean="0"/>
              <a:pPr/>
              <a:t>2021-12-03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C275CD8D-B1D9-4658-A4F0-38CA8D83ED5D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41927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004121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11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533729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12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924858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13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070716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14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614560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15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245803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16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054865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008707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867052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599817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045226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6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209423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7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621908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8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796733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9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38725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그림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그룹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직사각형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자유형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자유형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직사각형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자유형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자유형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자유형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자유형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자유형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자유형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자유형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자유형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자유형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자유형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자유형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자유형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자유형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자유형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자유형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자유형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자유형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자유형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자유형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자유형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자유형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자유형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자유형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자유형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직사각형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자유형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자유형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자유형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자유형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자유형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자유형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자유형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자유형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자유형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자유형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자유형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직사각형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자유형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자유형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자유형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자유형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자유형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자유형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자유형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자유형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자유형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자유형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자유형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자유형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자유형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 noProof="0" smtClean="0"/>
              <a:t>클릭하여 마스터 부제목 스타일 편집</a:t>
            </a:r>
            <a:endParaRPr lang="ko-KR" altLang="en-US" noProof="0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>
            <a:lvl1pPr>
              <a:defRPr/>
            </a:lvl1pPr>
          </a:lstStyle>
          <a:p>
            <a:fld id="{C00B3367-2F7F-480D-8265-A5F115556EDC}" type="datetime1">
              <a:rPr lang="ko-KR" altLang="en-US" smtClean="0"/>
              <a:pPr/>
              <a:t>2021-12-03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그림 개체 틀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ko-KR" altLang="en-US" noProof="0" smtClean="0"/>
              <a:t>그림을 추가하려면 아이콘을 클릭하십시오</a:t>
            </a:r>
            <a:endParaRPr lang="en-US" altLang="ko-KR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185597C8-6E38-43FC-92A4-8CAC290DB1B4}" type="datetime1">
              <a:rPr lang="ko-KR" altLang="en-US" smtClean="0"/>
              <a:pPr/>
              <a:t>2021-12-03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A92DCAA9-80AF-4294-9C91-6F5668FF7B1C}" type="datetime1">
              <a:rPr lang="ko-KR" altLang="en-US" smtClean="0"/>
              <a:pPr/>
              <a:t>2021-12-03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12" name="텍스트 개체 틀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E4F8A33-3706-4BC3-A482-3F3B298AA994}" type="datetime1">
              <a:rPr lang="ko-KR" altLang="en-US" smtClean="0"/>
              <a:pPr/>
              <a:t>2021-12-03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6D22F896-40B5-4ADD-8801-0D06FADFA095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  <p:sp>
        <p:nvSpPr>
          <p:cNvPr id="60" name="텍스트 상자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ko-KR" altLang="en-US" sz="8000" noProof="0" dirty="0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“</a:t>
            </a:r>
          </a:p>
        </p:txBody>
      </p:sp>
      <p:sp>
        <p:nvSpPr>
          <p:cNvPr id="61" name="텍스트 상자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ko-KR" altLang="en-US" sz="8000" noProof="0" dirty="0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39275B5D-D0B7-46B8-8502-E86C86786768}" type="datetime1">
              <a:rPr lang="ko-KR" altLang="en-US" smtClean="0"/>
              <a:pPr/>
              <a:t>2021-12-03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7" name="텍스트 개체 틀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8" name="텍스트 개체 틀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9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10" name="텍스트 개체 틀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11" name="텍스트 개체 틀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12" name="텍스트 개체 틀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4B56667-C80F-4798-9EDF-35BBD400FA9B}" type="datetime1">
              <a:rPr lang="ko-KR" altLang="en-US" smtClean="0"/>
              <a:pPr/>
              <a:t>2021-12-03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그림 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제목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19" name="텍스트 개체 틀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20" name="그림 개체 틀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ko-KR" altLang="en-US" noProof="0" smtClean="0"/>
              <a:t>그림을 추가하려면 아이콘을 클릭하십시오</a:t>
            </a:r>
            <a:endParaRPr lang="en-US" altLang="ko-KR" noProof="0" dirty="0"/>
          </a:p>
        </p:txBody>
      </p:sp>
      <p:sp>
        <p:nvSpPr>
          <p:cNvPr id="21" name="텍스트 개체 틀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22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23" name="그림 개체 틀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ko-KR" altLang="en-US" noProof="0" smtClean="0"/>
              <a:t>그림을 추가하려면 아이콘을 클릭하십시오</a:t>
            </a:r>
            <a:endParaRPr lang="en-US" altLang="ko-KR" noProof="0" dirty="0"/>
          </a:p>
        </p:txBody>
      </p:sp>
      <p:sp>
        <p:nvSpPr>
          <p:cNvPr id="24" name="텍스트 개체 틀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25" name="텍스트 개체 틀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26" name="그림 개체 틀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ko-KR" altLang="en-US" noProof="0" smtClean="0"/>
              <a:t>그림을 추가하려면 아이콘을 클릭하십시오</a:t>
            </a:r>
            <a:endParaRPr lang="en-US" altLang="ko-KR" noProof="0" dirty="0"/>
          </a:p>
        </p:txBody>
      </p:sp>
      <p:sp>
        <p:nvSpPr>
          <p:cNvPr id="27" name="텍스트 개체 틀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AB7B76C3-1374-4CDA-9B18-E384596E8C1D}" type="datetime1">
              <a:rPr lang="ko-KR" altLang="en-US" smtClean="0"/>
              <a:pPr/>
              <a:t>2021-12-03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6D2C130E-39DA-4F45-9B70-77F1F511E7D1}" type="datetime1">
              <a:rPr lang="ko-KR" altLang="en-US" smtClean="0"/>
              <a:pPr/>
              <a:t>2021-12-03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07ACF756-678A-42B8-B410-7B66B442ABA1}" type="datetime1">
              <a:rPr lang="ko-KR" altLang="en-US" smtClean="0"/>
              <a:pPr/>
              <a:t>2021-12-03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11F06A4-90D5-4970-A5FB-8A185662AA0A}" type="datetime1">
              <a:rPr lang="ko-KR" altLang="en-US" smtClean="0"/>
              <a:pPr/>
              <a:t>2021-12-03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1AEFB29-AE1E-432E-BE2A-25E4A2B68CFE}" type="datetime1">
              <a:rPr lang="ko-KR" altLang="en-US" smtClean="0"/>
              <a:pPr/>
              <a:t>2021-12-03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두 개의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7F06206F-201F-4FEA-B235-BD5C86A84BA3}" type="datetime1">
              <a:rPr lang="ko-KR" altLang="en-US" smtClean="0"/>
              <a:pPr/>
              <a:t>2021-12-03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F4496EF2-CA38-4AD3-B137-E5895D4AAB47}" type="datetime1">
              <a:rPr lang="ko-KR" altLang="en-US" smtClean="0"/>
              <a:pPr/>
              <a:t>2021-12-03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AB3E875-9693-465B-ABBE-29F84704FA02}" type="datetime1">
              <a:rPr lang="ko-KR" altLang="en-US" smtClean="0"/>
              <a:pPr/>
              <a:t>2021-12-03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71E02E0-2B85-4ACA-9675-84FA03B5E805}" type="datetime1">
              <a:rPr lang="ko-KR" altLang="en-US" smtClean="0"/>
              <a:pPr/>
              <a:t>2021-12-03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56BCA1E-9EA4-475C-BF37-9BA714F2FB90}" type="datetime1">
              <a:rPr lang="ko-KR" altLang="en-US" smtClean="0"/>
              <a:pPr/>
              <a:t>2021-12-03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그림 개체 틀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 noProof="0" smtClean="0"/>
              <a:t>그림을 추가하려면 아이콘을 클릭하십시오</a:t>
            </a:r>
            <a:endParaRPr lang="en-US" altLang="ko-KR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9F250027-1125-4272-B8D8-ECEFA90A8C10}" type="datetime1">
              <a:rPr lang="ko-KR" altLang="en-US" smtClean="0"/>
              <a:pPr/>
              <a:t>2021-12-03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그룹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그룹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직사각형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자유형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자유형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자유형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자유형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자유형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자유형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자유형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자유형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자유형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자유형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선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자유형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자유형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자유형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자유형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직사각형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자유형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자유형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자유형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자유형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자유형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자유형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자유형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자유형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자유형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자유형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그룹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자유형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자유형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자유형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자유형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자유형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자유형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자유형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자유형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자유형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직사각형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F1CCF197-A991-4D66-93F3-B2585ED26206}" type="datetime1">
              <a:rPr lang="ko-KR" altLang="en-US" smtClean="0"/>
              <a:pPr/>
              <a:t>2021-12-03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6D22F896-40B5-4ADD-8801-0D06FADFA095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12" Type="http://schemas.openxmlformats.org/officeDocument/2006/relationships/image" Target="../media/image3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11" Type="http://schemas.openxmlformats.org/officeDocument/2006/relationships/image" Target="../media/image32.png"/><Relationship Id="rId5" Type="http://schemas.openxmlformats.org/officeDocument/2006/relationships/image" Target="../media/image26.png"/><Relationship Id="rId10" Type="http://schemas.openxmlformats.org/officeDocument/2006/relationships/image" Target="../media/image31.png"/><Relationship Id="rId4" Type="http://schemas.openxmlformats.org/officeDocument/2006/relationships/image" Target="../media/image25.png"/><Relationship Id="rId9" Type="http://schemas.openxmlformats.org/officeDocument/2006/relationships/image" Target="../media/image3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e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그룹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직사각형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pic>
          <p:nvPicPr>
            <p:cNvPr id="79" name="그림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그림 4" descr="회로 기판 클로즈업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그룹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대각선 방향의 모서리가 둥근 사각형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grpSp>
          <p:nvGrpSpPr>
            <p:cNvPr id="83" name="그룹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자유형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자유형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자유형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자유형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자유형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자유형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자유형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자유형(F)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자유형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직사각형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자유형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자유형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자유형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자유형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자유형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자유형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자유형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자유형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자유형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직사각형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rtlCol="0">
            <a:normAutofit/>
          </a:bodyPr>
          <a:lstStyle/>
          <a:p>
            <a:pPr algn="ctr"/>
            <a:r>
              <a:rPr lang="ko-KR" altLang="en-US" dirty="0" err="1" smtClean="0"/>
              <a:t>라즈베리파이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포팅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 rtlCol="0">
            <a:normAutofit/>
          </a:bodyPr>
          <a:lstStyle/>
          <a:p>
            <a:pPr algn="ctr" rtl="0"/>
            <a:r>
              <a:rPr lang="en-US" altLang="ko-KR" dirty="0" smtClean="0"/>
              <a:t>LED SHIFT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제목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 txBox="1">
            <a:spLocks/>
          </p:cNvSpPr>
          <p:nvPr/>
        </p:nvSpPr>
        <p:spPr>
          <a:xfrm>
            <a:off x="4348365" y="461888"/>
            <a:ext cx="5186025" cy="6890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sz="4800" b="1" cap="none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4</a:t>
            </a:r>
            <a:r>
              <a:rPr lang="en-US" altLang="ko-KR" sz="4800" b="1" cap="none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) </a:t>
            </a:r>
            <a:r>
              <a:rPr lang="ko-KR" altLang="en-US" sz="4800" b="1" cap="none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환경설정</a:t>
            </a:r>
            <a:endParaRPr lang="en-US" altLang="ko-KR" sz="4800" b="1" cap="none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000182" y="2355076"/>
            <a:ext cx="4139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VNC Viewer </a:t>
            </a:r>
            <a:r>
              <a:rPr lang="ko-KR" altLang="en-US" dirty="0" smtClean="0"/>
              <a:t>설치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D52C564-6B8B-4075-A924-3C7351B684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3279" y="2850558"/>
            <a:ext cx="6048375" cy="22383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888067" y="1450686"/>
            <a:ext cx="817880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atin typeface="+mn-ea"/>
              </a:rPr>
              <a:t>VNC</a:t>
            </a:r>
            <a:r>
              <a:rPr lang="en-US" altLang="ko-KR" sz="1600" dirty="0">
                <a:latin typeface="+mn-ea"/>
              </a:rPr>
              <a:t>( Virtual Network Computing )</a:t>
            </a:r>
            <a:r>
              <a:rPr lang="en-US" altLang="ko-KR" sz="1600" b="1" dirty="0">
                <a:latin typeface="+mn-ea"/>
              </a:rPr>
              <a:t> GUI</a:t>
            </a:r>
            <a:r>
              <a:rPr lang="ko-KR" altLang="en-US" sz="1600" b="1" dirty="0">
                <a:latin typeface="+mn-ea"/>
              </a:rPr>
              <a:t>원격 접속</a:t>
            </a:r>
            <a:r>
              <a:rPr lang="en-US" altLang="ko-KR" sz="1200" dirty="0">
                <a:latin typeface="+mn-ea"/>
              </a:rPr>
              <a:t> </a:t>
            </a:r>
            <a:endParaRPr lang="en-US" altLang="ko-KR" dirty="0">
              <a:latin typeface="+mn-ea"/>
            </a:endParaRPr>
          </a:p>
          <a:p>
            <a:r>
              <a:rPr lang="ko-KR" altLang="en-US" dirty="0">
                <a:latin typeface="+mn-ea"/>
              </a:rPr>
              <a:t>원격에서 다른 데스크 탑을 제어하는 그래픽 기반의 데스크 탑 공유 </a:t>
            </a:r>
            <a:r>
              <a:rPr lang="ko-KR" altLang="en-US" dirty="0" smtClean="0">
                <a:latin typeface="+mn-ea"/>
              </a:rPr>
              <a:t>시스템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633134" y="5377770"/>
            <a:ext cx="7433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https://www.realvnc.com/en/connect/download/viewer/windows/</a:t>
            </a:r>
            <a:endParaRPr lang="ko-KR" altLang="en-US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E4ECE2B5-95CA-4498-B0E2-FDDD9B4179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42250" y="2263983"/>
            <a:ext cx="3718814" cy="3148937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88067" y="1315211"/>
            <a:ext cx="7135784" cy="5046478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05757" y="1088525"/>
            <a:ext cx="8943417" cy="5499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008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제목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 txBox="1">
            <a:spLocks/>
          </p:cNvSpPr>
          <p:nvPr/>
        </p:nvSpPr>
        <p:spPr>
          <a:xfrm>
            <a:off x="4348365" y="461888"/>
            <a:ext cx="5186025" cy="6890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sz="4800" b="1" cap="none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4</a:t>
            </a:r>
            <a:r>
              <a:rPr lang="en-US" altLang="ko-KR" sz="4800" b="1" cap="none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) </a:t>
            </a:r>
            <a:r>
              <a:rPr lang="ko-KR" altLang="en-US" sz="4800" b="1" cap="none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환경설정</a:t>
            </a:r>
            <a:endParaRPr lang="en-US" altLang="ko-KR" sz="4800" b="1" cap="none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180406" y="1246909"/>
            <a:ext cx="99586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+mn-ea"/>
              </a:rPr>
              <a:t>SSH (Secure Sell)</a:t>
            </a:r>
            <a:r>
              <a:rPr lang="ko-KR" altLang="en-US" b="1" dirty="0">
                <a:latin typeface="+mn-ea"/>
              </a:rPr>
              <a:t> 원격 접속</a:t>
            </a:r>
            <a:r>
              <a:rPr lang="ko-KR" altLang="en-US" dirty="0">
                <a:latin typeface="+mn-ea"/>
              </a:rPr>
              <a:t> </a:t>
            </a:r>
            <a:endParaRPr lang="en-US" altLang="ko-KR" dirty="0">
              <a:latin typeface="+mn-ea"/>
            </a:endParaRPr>
          </a:p>
          <a:p>
            <a:r>
              <a:rPr lang="ko-KR" altLang="en-US" dirty="0">
                <a:latin typeface="+mn-ea"/>
              </a:rPr>
              <a:t>원격지에 있는 컴퓨터를 안전하게 제어하기 위한 </a:t>
            </a:r>
            <a:r>
              <a:rPr lang="ko-KR" altLang="en-US" dirty="0" smtClean="0">
                <a:latin typeface="+mn-ea"/>
              </a:rPr>
              <a:t>프로토콜</a:t>
            </a:r>
            <a:r>
              <a:rPr lang="en-US" altLang="ko-KR" dirty="0" smtClean="0">
                <a:latin typeface="+mn-ea"/>
              </a:rPr>
              <a:t>, </a:t>
            </a:r>
            <a:r>
              <a:rPr lang="ko-KR" altLang="en-US" dirty="0" smtClean="0">
                <a:latin typeface="+mn-ea"/>
              </a:rPr>
              <a:t>터미널 프로그램</a:t>
            </a:r>
            <a:r>
              <a:rPr lang="en-US" altLang="ko-KR" dirty="0" smtClean="0">
                <a:latin typeface="+mn-ea"/>
              </a:rPr>
              <a:t>(putty)</a:t>
            </a:r>
            <a:r>
              <a:rPr lang="ko-KR" altLang="en-US" dirty="0" smtClean="0">
                <a:latin typeface="+mn-ea"/>
              </a:rPr>
              <a:t>를 사용하여 제어</a:t>
            </a:r>
            <a:endParaRPr lang="en-US" altLang="ko-KR" dirty="0">
              <a:latin typeface="+mn-ea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4ECE2B5-95CA-4498-B0E2-FDDD9B4179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7960" y="2276149"/>
            <a:ext cx="3718814" cy="3148937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13236" y="1150977"/>
            <a:ext cx="4295775" cy="516255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26089" y="1683304"/>
            <a:ext cx="6927706" cy="4726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169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제목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 txBox="1">
            <a:spLocks/>
          </p:cNvSpPr>
          <p:nvPr/>
        </p:nvSpPr>
        <p:spPr>
          <a:xfrm>
            <a:off x="4348365" y="461888"/>
            <a:ext cx="5186025" cy="6890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sz="4800" b="1" cap="none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4</a:t>
            </a:r>
            <a:r>
              <a:rPr lang="en-US" altLang="ko-KR" sz="4800" b="1" cap="none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) </a:t>
            </a:r>
            <a:r>
              <a:rPr lang="ko-KR" altLang="en-US" sz="4800" b="1" cap="none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환경설정</a:t>
            </a:r>
            <a:endParaRPr lang="en-US" altLang="ko-KR" sz="4800" b="1" cap="none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3786796" y="2399265"/>
            <a:ext cx="37094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https://winscp.net/eng/download.php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305098" y="1291971"/>
            <a:ext cx="1009996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+mn-ea"/>
              </a:rPr>
              <a:t>Win </a:t>
            </a:r>
            <a:r>
              <a:rPr lang="en-US" altLang="ko-KR" sz="2800" dirty="0" err="1">
                <a:latin typeface="+mn-ea"/>
              </a:rPr>
              <a:t>scp</a:t>
            </a:r>
            <a:r>
              <a:rPr lang="ko-KR" altLang="en-US" sz="2800" dirty="0">
                <a:latin typeface="+mn-ea"/>
              </a:rPr>
              <a:t>설치</a:t>
            </a:r>
            <a:endParaRPr lang="en-US" altLang="ko-KR" sz="2800" dirty="0">
              <a:latin typeface="+mn-ea"/>
            </a:endParaRPr>
          </a:p>
          <a:p>
            <a:pPr lvl="1"/>
            <a:r>
              <a:rPr lang="en-US" altLang="ko-KR" dirty="0" err="1"/>
              <a:t>WinSCP</a:t>
            </a:r>
            <a:r>
              <a:rPr lang="ko-KR" altLang="en-US" dirty="0"/>
              <a:t>는 원격 파일 전송 및 수신할 수 있는 프로그램이며 윈도우와 </a:t>
            </a:r>
            <a:r>
              <a:rPr lang="ko-KR" altLang="en-US" dirty="0" err="1"/>
              <a:t>리눅스같의</a:t>
            </a:r>
            <a:r>
              <a:rPr lang="ko-KR" altLang="en-US" dirty="0"/>
              <a:t> 파일 전송의 중간다리 역할을 하며</a:t>
            </a:r>
            <a:r>
              <a:rPr lang="en-US" altLang="ko-KR" dirty="0"/>
              <a:t>, </a:t>
            </a:r>
            <a:r>
              <a:rPr lang="ko-KR" altLang="en-US" dirty="0"/>
              <a:t>로컬 컴퓨터와 원격 컴퓨터 간의 파일을 안전하게 복사할 수 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1061665" y="6353294"/>
            <a:ext cx="29025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https://andjjip.tistory.com/88</a:t>
            </a: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7898" y="2175927"/>
            <a:ext cx="7136492" cy="3453879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72004" y="1364399"/>
            <a:ext cx="6188279" cy="5031064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18608" y="1205553"/>
            <a:ext cx="6603451" cy="5397998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18608" y="1245324"/>
            <a:ext cx="6614808" cy="5412803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18608" y="1180825"/>
            <a:ext cx="6590698" cy="5422726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46327" y="1460837"/>
            <a:ext cx="7639631" cy="4981775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46327" y="1424429"/>
            <a:ext cx="7937947" cy="5113531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072411" y="1358838"/>
            <a:ext cx="8085777" cy="5160377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953362" y="1291815"/>
            <a:ext cx="8165714" cy="5294421"/>
          </a:xfrm>
          <a:prstGeom prst="rect">
            <a:avLst/>
          </a:prstGeom>
        </p:spPr>
      </p:pic>
      <p:pic>
        <p:nvPicPr>
          <p:cNvPr id="22" name="그림 21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0420" y="2947762"/>
            <a:ext cx="8279825" cy="2335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28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제목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 txBox="1">
            <a:spLocks/>
          </p:cNvSpPr>
          <p:nvPr/>
        </p:nvSpPr>
        <p:spPr>
          <a:xfrm>
            <a:off x="4348365" y="461888"/>
            <a:ext cx="5186025" cy="6890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sz="4800" b="1" cap="none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4</a:t>
            </a:r>
            <a:r>
              <a:rPr lang="en-US" altLang="ko-KR" sz="4800" b="1" cap="none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) </a:t>
            </a:r>
            <a:r>
              <a:rPr lang="ko-KR" altLang="en-US" sz="4800" b="1" cap="none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환경설정</a:t>
            </a:r>
            <a:endParaRPr lang="en-US" altLang="ko-KR" sz="4800" b="1" cap="none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286106" y="1360431"/>
            <a:ext cx="10790664" cy="33547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200" b="1" dirty="0" err="1">
                <a:latin typeface="+mn-ea"/>
              </a:rPr>
              <a:t>wiringPi</a:t>
            </a:r>
            <a:r>
              <a:rPr lang="en-US" altLang="ko-KR" sz="3200" b="1" dirty="0">
                <a:latin typeface="+mn-ea"/>
              </a:rPr>
              <a:t> </a:t>
            </a:r>
            <a:r>
              <a:rPr lang="ko-KR" altLang="en-US" sz="3200" b="1" dirty="0">
                <a:latin typeface="+mn-ea"/>
              </a:rPr>
              <a:t>라이브러리 설치 </a:t>
            </a:r>
            <a:r>
              <a:rPr lang="en-US" altLang="ko-KR" sz="3200" b="1" dirty="0">
                <a:latin typeface="+mn-ea"/>
              </a:rPr>
              <a:t>(</a:t>
            </a:r>
            <a:r>
              <a:rPr lang="ko-KR" altLang="en-US" sz="3200" dirty="0">
                <a:latin typeface="+mn-ea"/>
              </a:rPr>
              <a:t> </a:t>
            </a:r>
            <a:r>
              <a:rPr lang="en-US" altLang="ko-KR" sz="3200" dirty="0">
                <a:latin typeface="+mn-ea"/>
              </a:rPr>
              <a:t>C </a:t>
            </a:r>
            <a:r>
              <a:rPr lang="ko-KR" altLang="en-US" sz="3200" dirty="0">
                <a:latin typeface="+mn-ea"/>
              </a:rPr>
              <a:t>언어 </a:t>
            </a:r>
            <a:r>
              <a:rPr lang="en-US" altLang="ko-KR" sz="3200" dirty="0">
                <a:latin typeface="+mn-ea"/>
              </a:rPr>
              <a:t>GPIO </a:t>
            </a:r>
            <a:r>
              <a:rPr lang="ko-KR" altLang="en-US" sz="3200" dirty="0">
                <a:latin typeface="+mn-ea"/>
              </a:rPr>
              <a:t>라이브러리</a:t>
            </a:r>
            <a:r>
              <a:rPr lang="en-US" altLang="ko-KR" sz="3200" b="1" dirty="0">
                <a:latin typeface="+mn-ea"/>
              </a:rPr>
              <a:t>)</a:t>
            </a:r>
            <a:endParaRPr lang="en-US" altLang="ko-KR" dirty="0">
              <a:latin typeface="+mn-ea"/>
            </a:endParaRPr>
          </a:p>
          <a:p>
            <a:r>
              <a:rPr lang="ko-KR" altLang="en-US" dirty="0">
                <a:latin typeface="+mn-ea"/>
              </a:rPr>
              <a:t>터미널 창에 순서대로 명령어 입력</a:t>
            </a:r>
            <a:endParaRPr lang="en-US" altLang="ko-KR" dirty="0">
              <a:latin typeface="+mn-ea"/>
            </a:endParaRPr>
          </a:p>
          <a:p>
            <a:pPr>
              <a:buFont typeface="+mj-lt"/>
              <a:buAutoNum type="arabicPeriod"/>
            </a:pPr>
            <a:r>
              <a:rPr lang="en-US" altLang="ko-KR" dirty="0" err="1">
                <a:latin typeface="+mn-ea"/>
              </a:rPr>
              <a:t>sudo</a:t>
            </a:r>
            <a:r>
              <a:rPr lang="en-US" altLang="ko-KR" dirty="0">
                <a:latin typeface="+mn-ea"/>
              </a:rPr>
              <a:t> apt-get update</a:t>
            </a:r>
          </a:p>
          <a:p>
            <a:pPr>
              <a:buFont typeface="+mj-lt"/>
              <a:buAutoNum type="arabicPeriod"/>
            </a:pPr>
            <a:r>
              <a:rPr lang="en-US" altLang="ko-KR" dirty="0" err="1">
                <a:latin typeface="+mn-ea"/>
              </a:rPr>
              <a:t>sudo</a:t>
            </a:r>
            <a:r>
              <a:rPr lang="en-US" altLang="ko-KR" dirty="0">
                <a:latin typeface="+mn-ea"/>
              </a:rPr>
              <a:t> apt-get upgrade</a:t>
            </a:r>
          </a:p>
          <a:p>
            <a:pPr>
              <a:buFont typeface="+mj-lt"/>
              <a:buAutoNum type="arabicPeriod"/>
            </a:pPr>
            <a:r>
              <a:rPr lang="en-US" altLang="ko-KR" dirty="0" err="1">
                <a:latin typeface="+mn-ea"/>
              </a:rPr>
              <a:t>sudo</a:t>
            </a:r>
            <a:r>
              <a:rPr lang="en-US" altLang="ko-KR" dirty="0">
                <a:latin typeface="+mn-ea"/>
              </a:rPr>
              <a:t> apt-get install </a:t>
            </a:r>
            <a:r>
              <a:rPr lang="en-US" altLang="ko-KR" dirty="0" err="1">
                <a:latin typeface="+mn-ea"/>
              </a:rPr>
              <a:t>git</a:t>
            </a:r>
            <a:r>
              <a:rPr lang="en-US" altLang="ko-KR" dirty="0">
                <a:latin typeface="+mn-ea"/>
              </a:rPr>
              <a:t>-core</a:t>
            </a:r>
          </a:p>
          <a:p>
            <a:pPr>
              <a:buFont typeface="+mj-lt"/>
              <a:buAutoNum type="arabicPeriod"/>
            </a:pPr>
            <a:r>
              <a:rPr lang="en-US" altLang="ko-KR" dirty="0" err="1">
                <a:latin typeface="+mn-ea"/>
              </a:rPr>
              <a:t>git</a:t>
            </a:r>
            <a:r>
              <a:rPr lang="en-US" altLang="ko-KR" dirty="0">
                <a:latin typeface="+mn-ea"/>
              </a:rPr>
              <a:t> clone https://github.com/wiringpi/wiringpiis</a:t>
            </a:r>
          </a:p>
          <a:p>
            <a:pPr>
              <a:buFont typeface="+mj-lt"/>
              <a:buAutoNum type="arabicPeriod"/>
            </a:pPr>
            <a:r>
              <a:rPr lang="en-US" altLang="ko-KR" dirty="0">
                <a:latin typeface="+mn-ea"/>
              </a:rPr>
              <a:t>cd </a:t>
            </a:r>
            <a:r>
              <a:rPr lang="en-US" altLang="ko-KR" dirty="0" err="1">
                <a:latin typeface="+mn-ea"/>
              </a:rPr>
              <a:t>wiringpi</a:t>
            </a:r>
            <a:endParaRPr lang="en-US" altLang="ko-KR" dirty="0">
              <a:latin typeface="+mn-ea"/>
            </a:endParaRPr>
          </a:p>
          <a:p>
            <a:pPr>
              <a:buFont typeface="+mj-lt"/>
              <a:buAutoNum type="arabicPeriod"/>
            </a:pPr>
            <a:r>
              <a:rPr lang="en-US" altLang="ko-KR" dirty="0">
                <a:latin typeface="+mn-ea"/>
              </a:rPr>
              <a:t>./build</a:t>
            </a:r>
          </a:p>
          <a:p>
            <a:r>
              <a:rPr lang="ko-KR" altLang="en-US" dirty="0">
                <a:latin typeface="+mn-ea"/>
              </a:rPr>
              <a:t>설치 및 확인</a:t>
            </a:r>
            <a:endParaRPr lang="en-US" altLang="ko-KR" dirty="0">
              <a:latin typeface="+mn-ea"/>
            </a:endParaRPr>
          </a:p>
          <a:p>
            <a:pPr>
              <a:buFont typeface="+mj-lt"/>
              <a:buAutoNum type="arabicPeriod"/>
            </a:pPr>
            <a:r>
              <a:rPr lang="en-US" altLang="ko-KR" dirty="0" err="1">
                <a:latin typeface="+mn-ea"/>
              </a:rPr>
              <a:t>gpio</a:t>
            </a:r>
            <a:r>
              <a:rPr lang="en-US" altLang="ko-KR" dirty="0">
                <a:latin typeface="+mn-ea"/>
              </a:rPr>
              <a:t> –v  </a:t>
            </a:r>
          </a:p>
          <a:p>
            <a:pPr>
              <a:buFont typeface="+mj-lt"/>
              <a:buAutoNum type="arabicPeriod"/>
            </a:pPr>
            <a:r>
              <a:rPr lang="en-US" altLang="ko-KR" dirty="0" err="1">
                <a:latin typeface="+mn-ea"/>
              </a:rPr>
              <a:t>gpio</a:t>
            </a:r>
            <a:r>
              <a:rPr lang="en-US" altLang="ko-KR" dirty="0">
                <a:latin typeface="+mn-ea"/>
              </a:rPr>
              <a:t> </a:t>
            </a:r>
            <a:r>
              <a:rPr lang="en-US" altLang="ko-KR" dirty="0" err="1">
                <a:latin typeface="+mn-ea"/>
              </a:rPr>
              <a:t>readall</a:t>
            </a:r>
            <a:r>
              <a:rPr lang="en-US" altLang="ko-KR" dirty="0">
                <a:latin typeface="+mn-ea"/>
              </a:rPr>
              <a:t> </a:t>
            </a:r>
            <a:r>
              <a:rPr lang="ko-KR" altLang="en-US" dirty="0">
                <a:latin typeface="+mn-ea"/>
              </a:rPr>
              <a:t> 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304" y="2480310"/>
            <a:ext cx="11087691" cy="3034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094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제목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 txBox="1">
            <a:spLocks/>
          </p:cNvSpPr>
          <p:nvPr/>
        </p:nvSpPr>
        <p:spPr>
          <a:xfrm>
            <a:off x="4348365" y="461888"/>
            <a:ext cx="5186025" cy="6890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sz="4800" b="1" cap="none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5</a:t>
            </a:r>
            <a:r>
              <a:rPr lang="en-US" altLang="ko-KR" sz="4800" b="1" cap="none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) GPIO</a:t>
            </a:r>
            <a:endParaRPr lang="en-US" altLang="ko-KR" sz="4800" b="1" cap="none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859" y="1696168"/>
            <a:ext cx="6433518" cy="433586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7023507" y="1324944"/>
            <a:ext cx="5021766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wiringPiSetup</a:t>
            </a:r>
            <a:r>
              <a:rPr lang="en-US" altLang="ko-KR" dirty="0"/>
              <a:t>(); // </a:t>
            </a:r>
            <a:r>
              <a:rPr lang="en-US" altLang="ko-KR" dirty="0" err="1"/>
              <a:t>wiringPi</a:t>
            </a:r>
            <a:r>
              <a:rPr lang="en-US" altLang="ko-KR" dirty="0"/>
              <a:t> pin # </a:t>
            </a:r>
            <a:r>
              <a:rPr lang="ko-KR" altLang="en-US" dirty="0"/>
              <a:t>사용</a:t>
            </a:r>
          </a:p>
          <a:p>
            <a:r>
              <a:rPr lang="en-US" altLang="ko-KR" dirty="0"/>
              <a:t>GPIO </a:t>
            </a:r>
            <a:r>
              <a:rPr lang="ko-KR" altLang="en-US" dirty="0"/>
              <a:t>핀의 </a:t>
            </a:r>
            <a:r>
              <a:rPr lang="ko-KR" altLang="en-US" dirty="0" err="1"/>
              <a:t>번호체계를</a:t>
            </a:r>
            <a:r>
              <a:rPr lang="ko-KR" altLang="en-US" dirty="0"/>
              <a:t> </a:t>
            </a:r>
            <a:r>
              <a:rPr lang="en-US" altLang="ko-KR" dirty="0" err="1"/>
              <a:t>wiringPi</a:t>
            </a:r>
            <a:r>
              <a:rPr lang="en-US" altLang="ko-KR" dirty="0"/>
              <a:t> </a:t>
            </a:r>
            <a:r>
              <a:rPr lang="ko-KR" altLang="en-US" dirty="0" err="1"/>
              <a:t>번호체계를</a:t>
            </a:r>
            <a:r>
              <a:rPr lang="ko-KR" altLang="en-US" dirty="0"/>
              <a:t> 사용하도록 설정하는 함수</a:t>
            </a:r>
          </a:p>
          <a:p>
            <a:r>
              <a:rPr lang="en-US" altLang="ko-KR" dirty="0" err="1"/>
              <a:t>wiringPiSetupGpio</a:t>
            </a:r>
            <a:r>
              <a:rPr lang="en-US" altLang="ko-KR" dirty="0"/>
              <a:t>(); // BCM pin # </a:t>
            </a:r>
            <a:r>
              <a:rPr lang="ko-KR" altLang="en-US" dirty="0"/>
              <a:t>사용</a:t>
            </a:r>
          </a:p>
          <a:p>
            <a:r>
              <a:rPr lang="en-US" altLang="ko-KR" dirty="0"/>
              <a:t>GPIO </a:t>
            </a:r>
            <a:r>
              <a:rPr lang="ko-KR" altLang="en-US" dirty="0"/>
              <a:t>핀의 </a:t>
            </a:r>
            <a:r>
              <a:rPr lang="ko-KR" altLang="en-US" dirty="0" err="1"/>
              <a:t>번호체계를</a:t>
            </a:r>
            <a:r>
              <a:rPr lang="ko-KR" altLang="en-US" dirty="0"/>
              <a:t> </a:t>
            </a:r>
            <a:r>
              <a:rPr lang="en-US" altLang="ko-KR" dirty="0"/>
              <a:t>BCM GPIO </a:t>
            </a:r>
            <a:r>
              <a:rPr lang="ko-KR" altLang="en-US" dirty="0" err="1"/>
              <a:t>번호체계를</a:t>
            </a:r>
            <a:r>
              <a:rPr lang="ko-KR" altLang="en-US" dirty="0"/>
              <a:t> 사용하도록 설정하는 함수</a:t>
            </a:r>
          </a:p>
          <a:p>
            <a:r>
              <a:rPr lang="en-US" altLang="ko-KR" dirty="0" err="1"/>
              <a:t>pinMode</a:t>
            </a:r>
            <a:r>
              <a:rPr lang="en-US" altLang="ko-KR" dirty="0"/>
              <a:t>(P_LED, OUTPUT); // output </a:t>
            </a:r>
            <a:r>
              <a:rPr lang="ko-KR" altLang="en-US" dirty="0"/>
              <a:t>용</a:t>
            </a:r>
          </a:p>
          <a:p>
            <a:r>
              <a:rPr lang="en-US" altLang="ko-KR" dirty="0" err="1"/>
              <a:t>pinMode</a:t>
            </a:r>
            <a:r>
              <a:rPr lang="en-US" altLang="ko-KR" dirty="0"/>
              <a:t>(P_BTN, INPUT); // input </a:t>
            </a:r>
            <a:r>
              <a:rPr lang="ko-KR" altLang="en-US" dirty="0"/>
              <a:t>용</a:t>
            </a:r>
          </a:p>
          <a:p>
            <a:r>
              <a:rPr lang="ko-KR" altLang="en-US" dirty="0"/>
              <a:t>해당 핀의 입출력 용도를 </a:t>
            </a:r>
            <a:r>
              <a:rPr lang="ko-KR" altLang="en-US" dirty="0" err="1"/>
              <a:t>입력용</a:t>
            </a:r>
            <a:r>
              <a:rPr lang="ko-KR" altLang="en-US" dirty="0"/>
              <a:t> 혹은 </a:t>
            </a:r>
            <a:r>
              <a:rPr lang="ko-KR" altLang="en-US" dirty="0" err="1"/>
              <a:t>출력용인지</a:t>
            </a:r>
            <a:r>
              <a:rPr lang="ko-KR" altLang="en-US" dirty="0"/>
              <a:t> 설정하는 함수</a:t>
            </a:r>
            <a:r>
              <a:rPr lang="en-US" altLang="ko-KR" dirty="0"/>
              <a:t>110 </a:t>
            </a:r>
            <a:r>
              <a:rPr lang="ko-KR" altLang="en-US" dirty="0" err="1"/>
              <a:t>라즈베리파이기반</a:t>
            </a:r>
            <a:r>
              <a:rPr lang="ko-KR" altLang="en-US" dirty="0"/>
              <a:t> </a:t>
            </a:r>
            <a:r>
              <a:rPr lang="ko-KR" altLang="en-US" dirty="0" err="1"/>
              <a:t>임베디드시스템응용</a:t>
            </a:r>
            <a:endParaRPr lang="ko-KR" altLang="en-US" dirty="0"/>
          </a:p>
          <a:p>
            <a:r>
              <a:rPr lang="en-US" altLang="ko-KR" dirty="0" err="1"/>
              <a:t>digitalWrite</a:t>
            </a:r>
            <a:r>
              <a:rPr lang="en-US" altLang="ko-KR" dirty="0"/>
              <a:t>(P_LED, LOW); // write digital signal LOW, 0, 0v</a:t>
            </a:r>
          </a:p>
          <a:p>
            <a:r>
              <a:rPr lang="en-US" altLang="ko-KR" dirty="0" err="1"/>
              <a:t>digitalWrite</a:t>
            </a:r>
            <a:r>
              <a:rPr lang="en-US" altLang="ko-KR" dirty="0"/>
              <a:t>(P_LED, HIGH); // write digital signal HIGH, 1, 5v</a:t>
            </a:r>
          </a:p>
          <a:p>
            <a:r>
              <a:rPr lang="ko-KR" altLang="en-US" dirty="0"/>
              <a:t>해당 핀에 </a:t>
            </a:r>
            <a:r>
              <a:rPr lang="en-US" altLang="ko-KR" dirty="0"/>
              <a:t>low, high </a:t>
            </a:r>
            <a:r>
              <a:rPr lang="ko-KR" altLang="en-US" dirty="0"/>
              <a:t>신호를 출력하는 함수</a:t>
            </a:r>
          </a:p>
          <a:p>
            <a:r>
              <a:rPr lang="en-US" altLang="ko-KR" dirty="0" err="1"/>
              <a:t>digitalRead</a:t>
            </a:r>
            <a:r>
              <a:rPr lang="en-US" altLang="ko-KR" dirty="0"/>
              <a:t>(P_BTN); // read digital signal</a:t>
            </a:r>
          </a:p>
          <a:p>
            <a:r>
              <a:rPr lang="ko-KR" altLang="en-US" dirty="0"/>
              <a:t>해당 핀의 신호를 읽어 들이는 함수</a:t>
            </a:r>
          </a:p>
        </p:txBody>
      </p:sp>
    </p:spTree>
    <p:extLst>
      <p:ext uri="{BB962C8B-B14F-4D97-AF65-F5344CB8AC3E}">
        <p14:creationId xmlns:p14="http://schemas.microsoft.com/office/powerpoint/2010/main" val="1173580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제목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 txBox="1">
            <a:spLocks/>
          </p:cNvSpPr>
          <p:nvPr/>
        </p:nvSpPr>
        <p:spPr>
          <a:xfrm>
            <a:off x="4348365" y="461888"/>
            <a:ext cx="5186025" cy="6890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sz="4800" b="1" cap="none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6</a:t>
            </a:r>
            <a:r>
              <a:rPr lang="en-US" altLang="ko-KR" sz="4800" b="1" cap="none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) </a:t>
            </a:r>
            <a:r>
              <a:rPr lang="ko-KR" altLang="en-US" sz="4800" b="1" cap="none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회로도</a:t>
            </a:r>
            <a:endParaRPr lang="en-US" altLang="ko-KR" sz="4800" b="1" cap="none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6415" y="1729047"/>
            <a:ext cx="9853853" cy="347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578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제목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 txBox="1">
            <a:spLocks/>
          </p:cNvSpPr>
          <p:nvPr/>
        </p:nvSpPr>
        <p:spPr>
          <a:xfrm>
            <a:off x="4348365" y="461888"/>
            <a:ext cx="5186025" cy="6890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sz="4800" b="1" cap="none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7</a:t>
            </a:r>
            <a:r>
              <a:rPr lang="en-US" altLang="ko-KR" sz="4800" b="1" cap="none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) </a:t>
            </a:r>
            <a:r>
              <a:rPr lang="ko-KR" altLang="en-US" sz="4800" b="1" cap="none" dirty="0" err="1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구동영상</a:t>
            </a:r>
            <a:endParaRPr lang="en-US" altLang="ko-KR" sz="4800" b="1" cap="none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1380249"/>
              </p:ext>
            </p:extLst>
          </p:nvPr>
        </p:nvGraphicFramePr>
        <p:xfrm>
          <a:off x="2696972" y="2443766"/>
          <a:ext cx="6154801" cy="2734946"/>
        </p:xfrm>
        <a:graphic>
          <a:graphicData uri="http://schemas.openxmlformats.org/drawingml/2006/table">
            <a:tbl>
              <a:tblPr/>
              <a:tblGrid>
                <a:gridCol w="1084580">
                  <a:extLst>
                    <a:ext uri="{9D8B030D-6E8A-4147-A177-3AD203B41FA5}">
                      <a16:colId xmlns:a16="http://schemas.microsoft.com/office/drawing/2014/main" val="1829004390"/>
                    </a:ext>
                  </a:extLst>
                </a:gridCol>
                <a:gridCol w="5070221">
                  <a:extLst>
                    <a:ext uri="{9D8B030D-6E8A-4147-A177-3AD203B41FA5}">
                      <a16:colId xmlns:a16="http://schemas.microsoft.com/office/drawing/2014/main" val="69350907"/>
                    </a:ext>
                  </a:extLst>
                </a:gridCol>
              </a:tblGrid>
              <a:tr h="46837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sw0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5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누르는 동안 </a:t>
                      </a:r>
                      <a:r>
                        <a:rPr lang="en-US" altLang="ko-KR" sz="15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LED shift </a:t>
                      </a:r>
                      <a:r>
                        <a:rPr lang="ko-KR" altLang="en-US" sz="15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좌로 누적 점등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5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모든 </a:t>
                      </a:r>
                      <a:r>
                        <a:rPr lang="en-US" altLang="ko-KR" sz="15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led </a:t>
                      </a:r>
                      <a:r>
                        <a:rPr lang="ko-KR" altLang="en-US" sz="15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점등 시 초기화 후 다시 반복 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9682129"/>
                  </a:ext>
                </a:extLst>
              </a:tr>
              <a:tr h="46837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sw1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5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○●○● ○●○●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5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●○●○ ●○●○ 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5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이런 패턴으로 현재 딜레이로 계속 반복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963308"/>
                  </a:ext>
                </a:extLst>
              </a:tr>
              <a:tr h="46837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sw2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5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딜레이 </a:t>
                      </a:r>
                      <a:r>
                        <a:rPr lang="en-US" altLang="ko-KR" sz="15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100ms</a:t>
                      </a:r>
                      <a:r>
                        <a:rPr lang="ko-KR" altLang="en-US" sz="15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씩 증가</a:t>
                      </a:r>
                      <a:r>
                        <a:rPr lang="en-US" altLang="ko-KR" sz="15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. </a:t>
                      </a:r>
                      <a:r>
                        <a:rPr lang="ko-KR" altLang="en-US" sz="15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누적 </a:t>
                      </a:r>
                      <a:r>
                        <a:rPr lang="en-US" altLang="ko-KR" sz="15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3</a:t>
                      </a:r>
                      <a:r>
                        <a:rPr lang="ko-KR" altLang="en-US" sz="15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번 될 때 초기화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49046871"/>
                  </a:ext>
                </a:extLst>
              </a:tr>
              <a:tr h="46812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sw3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5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누를 때마다 </a:t>
                      </a:r>
                      <a:r>
                        <a:rPr lang="en-US" altLang="ko-KR" sz="15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LED </a:t>
                      </a:r>
                      <a:r>
                        <a:rPr lang="ko-KR" altLang="en-US" sz="15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무작위 개수 랜덤 점등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72054504"/>
                  </a:ext>
                </a:extLst>
              </a:tr>
            </a:tbl>
          </a:graphicData>
        </a:graphic>
      </p:graphicFrame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2696210" y="244348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2859722" y="2074005"/>
            <a:ext cx="2914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기본 </a:t>
            </a:r>
            <a:r>
              <a:rPr lang="ko-KR" altLang="en-US" dirty="0" err="1" smtClean="0"/>
              <a:t>딜레이</a:t>
            </a:r>
            <a:r>
              <a:rPr lang="ko-KR" altLang="en-US" dirty="0" smtClean="0"/>
              <a:t> </a:t>
            </a:r>
            <a:r>
              <a:rPr lang="en-US" altLang="ko-KR" dirty="0" smtClean="0"/>
              <a:t>200ms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72650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그룹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직사각형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pic>
          <p:nvPicPr>
            <p:cNvPr id="176" name="그림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8" name="그룹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직사각형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자유형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자유형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직사각형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자유형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자유형(F)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자유형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자유형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자유형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자유형(F)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자유형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자유형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자유형(F)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자유형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자유형(F)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자유형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자유형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자유형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자유형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자유형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자유형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자유형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자유형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자유형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자유형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자유형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자유형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자유형(F)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직사각형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자유형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자유형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자유형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자유형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자유형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자유형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자유형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자유형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자유형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자유형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자유형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직사각형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자유형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자유형(F)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자유형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자유형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자유형(F)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자유형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자유형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자유형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자유형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자유형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자유형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자유형(F)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자유형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4124" y="653993"/>
            <a:ext cx="1911427" cy="689089"/>
          </a:xfrm>
        </p:spPr>
        <p:txBody>
          <a:bodyPr rtlCol="0">
            <a:noAutofit/>
          </a:bodyPr>
          <a:lstStyle/>
          <a:p>
            <a:pPr rtl="0"/>
            <a:r>
              <a:rPr lang="ko-KR" altLang="en-US" sz="4800" b="1" cap="none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목차</a:t>
            </a:r>
            <a:endParaRPr lang="en-US" altLang="ko-KR" sz="4800" b="1" cap="none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38233" y="2183708"/>
            <a:ext cx="7585185" cy="2690985"/>
          </a:xfrm>
          <a:ln>
            <a:noFill/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txBody>
          <a:bodyPr numCol="2" rtlCol="0">
            <a:noAutofit/>
          </a:bodyPr>
          <a:lstStyle/>
          <a:p>
            <a:pPr marL="457200" indent="-457200" rtl="0">
              <a:lnSpc>
                <a:spcPct val="150000"/>
              </a:lnSpc>
              <a:buFont typeface="+mj-lt"/>
              <a:buAutoNum type="arabicParenR"/>
            </a:pPr>
            <a:r>
              <a:rPr lang="ko-KR" altLang="en-US" b="1" dirty="0" err="1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라즈베리</a:t>
            </a:r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파이</a:t>
            </a:r>
            <a:endParaRPr lang="en-US" altLang="ko-KR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  <a:p>
            <a:pPr marL="457200" indent="-457200" rtl="0">
              <a:lnSpc>
                <a:spcPct val="150000"/>
              </a:lnSpc>
              <a:buFont typeface="+mj-lt"/>
              <a:buAutoNum type="arabicParenR"/>
            </a:pPr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준비물</a:t>
            </a:r>
            <a:endParaRPr lang="en-US" altLang="ko-KR" b="1" dirty="0" smtClean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  <a:p>
            <a:pPr marL="457200" indent="-457200" rtl="0">
              <a:lnSpc>
                <a:spcPct val="150000"/>
              </a:lnSpc>
              <a:buFont typeface="+mj-lt"/>
              <a:buAutoNum type="arabicParenR"/>
            </a:pPr>
            <a:r>
              <a:rPr lang="ko-KR" altLang="en-US" b="1" dirty="0" err="1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포팅</a:t>
            </a:r>
            <a:endParaRPr lang="en-US" altLang="ko-KR" b="1" dirty="0" smtClean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  <a:p>
            <a:pPr marL="457200" indent="-457200" rtl="0">
              <a:lnSpc>
                <a:spcPct val="150000"/>
              </a:lnSpc>
              <a:buFont typeface="+mj-lt"/>
              <a:buAutoNum type="arabicParenR"/>
            </a:pPr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환경설정</a:t>
            </a:r>
            <a:endParaRPr lang="en-US" altLang="ko-KR" b="1" dirty="0" smtClean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  <a:p>
            <a:pPr marL="457200" indent="-457200" rtl="0">
              <a:lnSpc>
                <a:spcPct val="150000"/>
              </a:lnSpc>
              <a:buFont typeface="+mj-lt"/>
              <a:buAutoNum type="arabicParenR"/>
            </a:pPr>
            <a:r>
              <a:rPr lang="en-US" altLang="ko-KR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GPIO</a:t>
            </a:r>
          </a:p>
          <a:p>
            <a:pPr marL="457200" indent="-457200" rtl="0">
              <a:lnSpc>
                <a:spcPct val="150000"/>
              </a:lnSpc>
              <a:buFont typeface="+mj-lt"/>
              <a:buAutoNum type="arabicParenR"/>
            </a:pPr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회로도</a:t>
            </a:r>
            <a:endParaRPr lang="en-US" altLang="ko-KR" b="1" dirty="0" smtClean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  <a:p>
            <a:pPr marL="457200" indent="-457200" rtl="0">
              <a:lnSpc>
                <a:spcPct val="150000"/>
              </a:lnSpc>
              <a:buFont typeface="+mj-lt"/>
              <a:buAutoNum type="arabicParenR"/>
            </a:pPr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구동 영상</a:t>
            </a:r>
            <a:endParaRPr lang="en-US" altLang="ko-KR" b="1" dirty="0" smtClean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2725190" y="1903413"/>
            <a:ext cx="6741621" cy="3368675"/>
          </a:xfrm>
          <a:prstGeom prst="rect">
            <a:avLst/>
          </a:prstGeom>
          <a:noFill/>
          <a:ln>
            <a:solidFill>
              <a:schemeClr val="tx2">
                <a:lumMod val="40000"/>
                <a:lumOff val="60000"/>
              </a:schemeClr>
            </a:solidFill>
            <a:prstDash val="dash"/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제목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 txBox="1">
            <a:spLocks/>
          </p:cNvSpPr>
          <p:nvPr/>
        </p:nvSpPr>
        <p:spPr>
          <a:xfrm>
            <a:off x="3450898" y="351821"/>
            <a:ext cx="5186025" cy="6890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sz="4800" b="1" cap="none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1) </a:t>
            </a:r>
            <a:r>
              <a:rPr lang="ko-KR" altLang="en-US" sz="4800" b="1" cap="none" dirty="0" err="1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라즈베리파이</a:t>
            </a:r>
            <a:endParaRPr lang="en-US" altLang="ko-KR" sz="4800" b="1" cap="none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8014" y="1855734"/>
            <a:ext cx="5005334" cy="3057088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14580" y="1855733"/>
            <a:ext cx="3669447" cy="3057088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2776" y="1855733"/>
            <a:ext cx="2325238" cy="3057089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744770" y="5232728"/>
            <a:ext cx="109678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라즈베리파이는</a:t>
            </a:r>
            <a:r>
              <a:rPr lang="ko-KR" altLang="en-US" dirty="0"/>
              <a:t> 영국의 </a:t>
            </a:r>
            <a:r>
              <a:rPr lang="ko-KR" altLang="en-US" dirty="0" err="1"/>
              <a:t>라즈베리</a:t>
            </a:r>
            <a:r>
              <a:rPr lang="ko-KR" altLang="en-US" dirty="0"/>
              <a:t> 파이 재단이 기초 컴퓨터 과학의 교육을 위해 개발한 </a:t>
            </a:r>
            <a:r>
              <a:rPr lang="ko-KR" altLang="en-US" dirty="0" err="1"/>
              <a:t>싱글보드형</a:t>
            </a:r>
            <a:r>
              <a:rPr lang="ko-KR" altLang="en-US" dirty="0"/>
              <a:t> 컴퓨터</a:t>
            </a:r>
          </a:p>
          <a:p>
            <a:r>
              <a:rPr lang="ko-KR" altLang="en-US" dirty="0"/>
              <a:t>즉 마이크로 프로세서 메모리 입출력 연결단자 등 </a:t>
            </a:r>
            <a:r>
              <a:rPr lang="ko-KR" altLang="en-US" dirty="0" err="1"/>
              <a:t>하난의</a:t>
            </a:r>
            <a:r>
              <a:rPr lang="ko-KR" altLang="en-US" dirty="0"/>
              <a:t> 회로로 구성한 초소형 컴퓨터</a:t>
            </a:r>
          </a:p>
        </p:txBody>
      </p:sp>
    </p:spTree>
    <p:extLst>
      <p:ext uri="{BB962C8B-B14F-4D97-AF65-F5344CB8AC3E}">
        <p14:creationId xmlns:p14="http://schemas.microsoft.com/office/powerpoint/2010/main" val="777036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그림 6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4228" y="1413164"/>
            <a:ext cx="4146857" cy="4549750"/>
          </a:xfrm>
          <a:prstGeom prst="rect">
            <a:avLst/>
          </a:prstGeom>
        </p:spPr>
      </p:pic>
      <p:sp>
        <p:nvSpPr>
          <p:cNvPr id="64" name="제목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 txBox="1">
            <a:spLocks/>
          </p:cNvSpPr>
          <p:nvPr/>
        </p:nvSpPr>
        <p:spPr>
          <a:xfrm>
            <a:off x="3450898" y="351821"/>
            <a:ext cx="5186025" cy="6890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sz="4800" b="1" cap="none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1) </a:t>
            </a:r>
            <a:r>
              <a:rPr lang="ko-KR" altLang="en-US" sz="4800" b="1" cap="none" dirty="0" err="1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라즈베리파이</a:t>
            </a:r>
            <a:endParaRPr lang="en-US" altLang="ko-KR" sz="4800" b="1" cap="none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278" y="1413164"/>
            <a:ext cx="7220569" cy="4549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312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4050" y="1346577"/>
            <a:ext cx="2706029" cy="650674"/>
          </a:xfrm>
        </p:spPr>
        <p:txBody>
          <a:bodyPr rtlCol="0">
            <a:normAutofit/>
          </a:bodyPr>
          <a:lstStyle/>
          <a:p>
            <a:pPr rtl="0"/>
            <a:r>
              <a:rPr lang="en-US" altLang="ko-KR" sz="32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GPIO 40 PIN</a:t>
            </a:r>
            <a:endParaRPr lang="en-US" altLang="ko-KR" sz="3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63" name="그림 6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197" y="1997251"/>
            <a:ext cx="6433518" cy="4335867"/>
          </a:xfrm>
          <a:prstGeom prst="rect">
            <a:avLst/>
          </a:prstGeom>
        </p:spPr>
      </p:pic>
      <p:sp>
        <p:nvSpPr>
          <p:cNvPr id="64" name="제목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 txBox="1">
            <a:spLocks/>
          </p:cNvSpPr>
          <p:nvPr/>
        </p:nvSpPr>
        <p:spPr>
          <a:xfrm>
            <a:off x="3450898" y="351821"/>
            <a:ext cx="5186025" cy="6890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sz="4800" b="1" cap="none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1) </a:t>
            </a:r>
            <a:r>
              <a:rPr lang="ko-KR" altLang="en-US" sz="4800" b="1" cap="none" dirty="0" err="1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라즈베리파이</a:t>
            </a:r>
            <a:endParaRPr lang="en-US" altLang="ko-KR" sz="4800" b="1" cap="none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65" name="그림 6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6884" y="1997251"/>
            <a:ext cx="4275905" cy="433586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1275993-A4A0-4ED9-955D-5022DE4F78C2}"/>
              </a:ext>
            </a:extLst>
          </p:cNvPr>
          <p:cNvSpPr txBox="1"/>
          <p:nvPr/>
        </p:nvSpPr>
        <p:spPr>
          <a:xfrm>
            <a:off x="7724466" y="1137218"/>
            <a:ext cx="555390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 smtClean="0">
                <a:latin typeface="+mn-ea"/>
              </a:rPr>
              <a:t>0.7V </a:t>
            </a:r>
            <a:r>
              <a:rPr lang="ko-KR" altLang="en-US" dirty="0">
                <a:latin typeface="+mn-ea"/>
              </a:rPr>
              <a:t>이하 </a:t>
            </a:r>
            <a:r>
              <a:rPr lang="en-US" altLang="ko-KR" dirty="0">
                <a:latin typeface="+mn-ea"/>
              </a:rPr>
              <a:t>-&gt; LOW</a:t>
            </a:r>
            <a:r>
              <a:rPr lang="ko-KR" altLang="en-US" dirty="0">
                <a:latin typeface="+mn-ea"/>
              </a:rPr>
              <a:t>로 인식</a:t>
            </a:r>
            <a:endParaRPr lang="en-US" altLang="ko-KR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+mn-ea"/>
              </a:rPr>
              <a:t>2.7V ~ 3.3V -&gt; HIGH</a:t>
            </a:r>
            <a:r>
              <a:rPr lang="ko-KR" altLang="en-US" dirty="0">
                <a:latin typeface="+mn-ea"/>
              </a:rPr>
              <a:t>로 인식</a:t>
            </a:r>
          </a:p>
        </p:txBody>
      </p:sp>
    </p:spTree>
    <p:extLst>
      <p:ext uri="{BB962C8B-B14F-4D97-AF65-F5344CB8AC3E}">
        <p14:creationId xmlns:p14="http://schemas.microsoft.com/office/powerpoint/2010/main" val="2859732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제목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 txBox="1">
            <a:spLocks/>
          </p:cNvSpPr>
          <p:nvPr/>
        </p:nvSpPr>
        <p:spPr>
          <a:xfrm>
            <a:off x="4348365" y="461888"/>
            <a:ext cx="5186025" cy="6890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sz="4800" b="1" cap="none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2</a:t>
            </a:r>
            <a:r>
              <a:rPr lang="en-US" altLang="ko-KR" sz="4800" b="1" cap="none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) </a:t>
            </a:r>
            <a:r>
              <a:rPr lang="ko-KR" altLang="en-US" sz="4800" b="1" cap="none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준비물</a:t>
            </a:r>
            <a:endParaRPr lang="en-US" altLang="ko-KR" sz="4800" b="1" cap="none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8047696"/>
              </p:ext>
            </p:extLst>
          </p:nvPr>
        </p:nvGraphicFramePr>
        <p:xfrm>
          <a:off x="3488266" y="1998133"/>
          <a:ext cx="5181601" cy="296164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5181601">
                  <a:extLst>
                    <a:ext uri="{9D8B030D-6E8A-4147-A177-3AD203B41FA5}">
                      <a16:colId xmlns:a16="http://schemas.microsoft.com/office/drawing/2014/main" val="341187535"/>
                    </a:ext>
                  </a:extLst>
                </a:gridCol>
              </a:tblGrid>
              <a:tr h="25230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 err="1" smtClean="0">
                          <a:latin typeface="+mn-ea"/>
                          <a:ea typeface="+mn-ea"/>
                        </a:rPr>
                        <a:t>라즈베리파이</a:t>
                      </a:r>
                      <a:endParaRPr lang="en-US" altLang="ko-KR" b="0" dirty="0" smtClean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74897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 smtClean="0">
                          <a:latin typeface="+mn-ea"/>
                          <a:ea typeface="+mn-ea"/>
                        </a:rPr>
                        <a:t>Micro HDMI </a:t>
                      </a:r>
                      <a:r>
                        <a:rPr lang="ko-KR" altLang="en-US" sz="1800" b="0" dirty="0" smtClean="0">
                          <a:latin typeface="+mn-ea"/>
                          <a:ea typeface="+mn-ea"/>
                        </a:rPr>
                        <a:t>케이블 </a:t>
                      </a:r>
                      <a:r>
                        <a:rPr lang="en-US" altLang="ko-KR" sz="1800" b="0" dirty="0" smtClean="0">
                          <a:latin typeface="+mn-ea"/>
                          <a:ea typeface="+mn-ea"/>
                        </a:rPr>
                        <a:t>for Raspberry Pi 4</a:t>
                      </a:r>
                      <a:r>
                        <a:rPr lang="en-US" altLang="ko-KR" b="0" dirty="0" smtClean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b="0" dirty="0" smtClean="0">
                          <a:latin typeface="+mn-ea"/>
                          <a:ea typeface="+mn-ea"/>
                        </a:rPr>
                        <a:t>모니터</a:t>
                      </a:r>
                      <a:endParaRPr lang="ko-KR" altLang="en-US" b="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57271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 smtClean="0">
                          <a:latin typeface="+mn-ea"/>
                          <a:ea typeface="+mn-ea"/>
                        </a:rPr>
                        <a:t>마우스</a:t>
                      </a:r>
                      <a:endParaRPr lang="ko-KR" altLang="en-US" b="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41790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 smtClean="0">
                          <a:latin typeface="+mn-ea"/>
                          <a:ea typeface="+mn-ea"/>
                        </a:rPr>
                        <a:t>키보드</a:t>
                      </a:r>
                      <a:endParaRPr lang="ko-KR" altLang="en-US" b="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9002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 dirty="0" smtClean="0">
                          <a:latin typeface="+mn-ea"/>
                          <a:ea typeface="+mn-ea"/>
                        </a:rPr>
                        <a:t>C</a:t>
                      </a:r>
                      <a:r>
                        <a:rPr lang="ko-KR" altLang="en-US" b="0" dirty="0" smtClean="0">
                          <a:latin typeface="+mn-ea"/>
                          <a:ea typeface="+mn-ea"/>
                        </a:rPr>
                        <a:t>타입 전원선 </a:t>
                      </a:r>
                      <a:r>
                        <a:rPr lang="en-US" altLang="ko-KR" b="0" dirty="0" smtClean="0">
                          <a:latin typeface="+mn-ea"/>
                          <a:ea typeface="+mn-ea"/>
                        </a:rPr>
                        <a:t>(5V,3A)</a:t>
                      </a:r>
                      <a:endParaRPr lang="ko-KR" altLang="en-US" b="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18338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 dirty="0" smtClean="0">
                          <a:latin typeface="+mn-ea"/>
                          <a:ea typeface="+mn-ea"/>
                        </a:rPr>
                        <a:t>SD </a:t>
                      </a:r>
                      <a:r>
                        <a:rPr lang="ko-KR" altLang="en-US" b="0" dirty="0" smtClean="0">
                          <a:latin typeface="+mn-ea"/>
                          <a:ea typeface="+mn-ea"/>
                        </a:rPr>
                        <a:t>카드</a:t>
                      </a:r>
                      <a:endParaRPr lang="ko-KR" altLang="en-US" b="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88214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 dirty="0" smtClean="0">
                          <a:latin typeface="+mn-ea"/>
                          <a:ea typeface="+mn-ea"/>
                        </a:rPr>
                        <a:t>LAN</a:t>
                      </a:r>
                      <a:r>
                        <a:rPr lang="en-US" altLang="ko-KR" b="0" baseline="0" dirty="0" smtClean="0"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b="0" baseline="0" dirty="0" smtClean="0">
                          <a:latin typeface="+mn-ea"/>
                          <a:ea typeface="+mn-ea"/>
                        </a:rPr>
                        <a:t>케이블</a:t>
                      </a:r>
                      <a:endParaRPr lang="ko-KR" altLang="en-US" b="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19544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 dirty="0" smtClean="0">
                          <a:latin typeface="+mn-ea"/>
                          <a:ea typeface="+mn-ea"/>
                        </a:rPr>
                        <a:t>GPIO</a:t>
                      </a:r>
                      <a:r>
                        <a:rPr lang="ko-KR" altLang="en-US" b="0" baseline="0" dirty="0" smtClean="0">
                          <a:latin typeface="+mn-ea"/>
                          <a:ea typeface="+mn-ea"/>
                        </a:rPr>
                        <a:t>핀 보드</a:t>
                      </a:r>
                      <a:r>
                        <a:rPr lang="en-US" altLang="ko-KR" b="0" baseline="0" dirty="0" smtClean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b="0" baseline="0" dirty="0" err="1" smtClean="0">
                          <a:latin typeface="+mn-ea"/>
                          <a:ea typeface="+mn-ea"/>
                        </a:rPr>
                        <a:t>브레드</a:t>
                      </a:r>
                      <a:r>
                        <a:rPr lang="ko-KR" altLang="en-US" b="0" baseline="0" dirty="0" smtClean="0">
                          <a:latin typeface="+mn-ea"/>
                          <a:ea typeface="+mn-ea"/>
                        </a:rPr>
                        <a:t> 보드</a:t>
                      </a:r>
                      <a:endParaRPr lang="ko-KR" altLang="en-US" b="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59736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17701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제목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 txBox="1">
            <a:spLocks/>
          </p:cNvSpPr>
          <p:nvPr/>
        </p:nvSpPr>
        <p:spPr>
          <a:xfrm>
            <a:off x="4348365" y="244326"/>
            <a:ext cx="5186025" cy="6890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sz="4800" b="1" cap="none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3) </a:t>
            </a:r>
            <a:r>
              <a:rPr lang="ko-KR" altLang="en-US" sz="4800" b="1" cap="none" dirty="0" err="1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포팅</a:t>
            </a:r>
            <a:endParaRPr lang="en-US" altLang="ko-KR" sz="4800" b="1" cap="none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2297" y="1699142"/>
            <a:ext cx="6491651" cy="310616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64276" y="993113"/>
            <a:ext cx="10889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소프트웨어를 원래 설계된 컴퓨팅 환경이 아닌 각기 다른 환경에서도 작동할 수 있도록 해당 환경에 맞춰주는 작업</a:t>
            </a:r>
          </a:p>
        </p:txBody>
      </p:sp>
      <p:sp>
        <p:nvSpPr>
          <p:cNvPr id="4" name="AutoShape 2" descr="PC - 나무위키"/>
          <p:cNvSpPr>
            <a:spLocks noChangeAspect="1" noChangeArrowheads="1"/>
          </p:cNvSpPr>
          <p:nvPr/>
        </p:nvSpPr>
        <p:spPr bwMode="auto">
          <a:xfrm flipV="1">
            <a:off x="155575" y="160338"/>
            <a:ext cx="304800" cy="83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683" y="1841230"/>
            <a:ext cx="1974757" cy="1553267"/>
          </a:xfrm>
          <a:prstGeom prst="rect">
            <a:avLst/>
          </a:prstGeom>
        </p:spPr>
      </p:pic>
      <p:sp>
        <p:nvSpPr>
          <p:cNvPr id="7" name="오른쪽 화살표 6"/>
          <p:cNvSpPr/>
          <p:nvPr/>
        </p:nvSpPr>
        <p:spPr>
          <a:xfrm>
            <a:off x="2510445" y="3650134"/>
            <a:ext cx="2690551" cy="672485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72513" y="1898540"/>
            <a:ext cx="2462832" cy="1645505"/>
          </a:xfrm>
          <a:prstGeom prst="rect">
            <a:avLst/>
          </a:prstGeom>
        </p:spPr>
      </p:pic>
      <p:pic>
        <p:nvPicPr>
          <p:cNvPr id="1028" name="Picture 4" descr="용어] Raspbian (라즈비안) - 개념 : 네이버 블로그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142" y="3394497"/>
            <a:ext cx="1973298" cy="1309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6409112" y="1649593"/>
            <a:ext cx="12546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SD</a:t>
            </a:r>
            <a:r>
              <a:rPr lang="ko-KR" altLang="en-US" sz="20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카드</a:t>
            </a:r>
            <a:endParaRPr lang="ko-KR" altLang="en-US" sz="20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141614" y="5438850"/>
            <a:ext cx="4480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https://www.raspberrypi.com/software/</a:t>
            </a:r>
            <a:endParaRPr lang="ko-KR" altLang="en-US" dirty="0"/>
          </a:p>
        </p:txBody>
      </p:sp>
      <p:sp>
        <p:nvSpPr>
          <p:cNvPr id="11" name="아래쪽 화살표 10"/>
          <p:cNvSpPr/>
          <p:nvPr/>
        </p:nvSpPr>
        <p:spPr>
          <a:xfrm>
            <a:off x="8184173" y="4877796"/>
            <a:ext cx="847898" cy="561054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spc="5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096000" y="5438850"/>
            <a:ext cx="49876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+mn-ea"/>
              </a:rPr>
              <a:t>SD</a:t>
            </a:r>
            <a:r>
              <a:rPr lang="ko-KR" altLang="en-US" dirty="0">
                <a:latin typeface="+mn-ea"/>
              </a:rPr>
              <a:t>카드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 smtClean="0">
                <a:latin typeface="+mn-ea"/>
              </a:rPr>
              <a:t>전원선</a:t>
            </a:r>
            <a:r>
              <a:rPr lang="en-US" altLang="ko-KR" dirty="0" smtClean="0">
                <a:latin typeface="+mn-ea"/>
              </a:rPr>
              <a:t>,</a:t>
            </a:r>
            <a:r>
              <a:rPr lang="ko-KR" altLang="en-US" dirty="0" smtClean="0">
                <a:latin typeface="+mn-ea"/>
              </a:rPr>
              <a:t> </a:t>
            </a:r>
            <a:r>
              <a:rPr lang="en-US" altLang="ko-KR" dirty="0" smtClean="0">
                <a:latin typeface="+mn-ea"/>
              </a:rPr>
              <a:t>HDMI,</a:t>
            </a:r>
            <a:r>
              <a:rPr lang="ko-KR" altLang="en-US" dirty="0" smtClean="0">
                <a:latin typeface="+mn-ea"/>
              </a:rPr>
              <a:t>키보드</a:t>
            </a:r>
            <a:r>
              <a:rPr lang="en-US" altLang="ko-KR" dirty="0" smtClean="0">
                <a:latin typeface="+mn-ea"/>
              </a:rPr>
              <a:t>,</a:t>
            </a:r>
            <a:r>
              <a:rPr lang="ko-KR" altLang="en-US" dirty="0" smtClean="0">
                <a:latin typeface="+mn-ea"/>
              </a:rPr>
              <a:t> </a:t>
            </a:r>
            <a:r>
              <a:rPr lang="ko-KR" altLang="en-US" dirty="0">
                <a:latin typeface="+mn-ea"/>
              </a:rPr>
              <a:t>마우스 연결 후 </a:t>
            </a:r>
            <a:r>
              <a:rPr lang="ko-KR" altLang="en-US" dirty="0" err="1">
                <a:latin typeface="+mn-ea"/>
              </a:rPr>
              <a:t>라즈베리파이</a:t>
            </a:r>
            <a:r>
              <a:rPr lang="ko-KR" altLang="en-US" dirty="0">
                <a:latin typeface="+mn-ea"/>
              </a:rPr>
              <a:t> 실행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58248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제목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 txBox="1">
            <a:spLocks/>
          </p:cNvSpPr>
          <p:nvPr/>
        </p:nvSpPr>
        <p:spPr>
          <a:xfrm>
            <a:off x="4348365" y="461888"/>
            <a:ext cx="5186025" cy="6890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sz="4800" b="1" cap="none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4</a:t>
            </a:r>
            <a:r>
              <a:rPr lang="en-US" altLang="ko-KR" sz="4800" b="1" cap="none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) </a:t>
            </a:r>
            <a:r>
              <a:rPr lang="ko-KR" altLang="en-US" sz="4800" b="1" cap="none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환경설정</a:t>
            </a:r>
            <a:endParaRPr lang="en-US" altLang="ko-KR" sz="4800" b="1" cap="none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3715" y="1373346"/>
            <a:ext cx="8762009" cy="4894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590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제목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 txBox="1">
            <a:spLocks/>
          </p:cNvSpPr>
          <p:nvPr/>
        </p:nvSpPr>
        <p:spPr>
          <a:xfrm>
            <a:off x="4348365" y="461888"/>
            <a:ext cx="5186025" cy="6890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sz="4800" b="1" cap="none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4</a:t>
            </a:r>
            <a:r>
              <a:rPr lang="en-US" altLang="ko-KR" sz="4800" b="1" cap="none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) </a:t>
            </a:r>
            <a:r>
              <a:rPr lang="ko-KR" altLang="en-US" sz="4800" b="1" cap="none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환경설정</a:t>
            </a:r>
            <a:endParaRPr lang="en-US" altLang="ko-KR" sz="4800" b="1" cap="none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5913" y="1299374"/>
            <a:ext cx="7471602" cy="5284306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7448" y="1299374"/>
            <a:ext cx="7062269" cy="4777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404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회로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796_TF45165253.potx" id="{A3909C48-C3CD-41B9-ABA9-DFD6BFA22AA7}" vid="{1BA88A41-9DD4-4CE1-9384-6D568C2CF764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C41CBB0-BAA0-4983-8F2B-E10AF3358DA8}">
  <ds:schemaRefs>
    <ds:schemaRef ds:uri="http://schemas.microsoft.com/office/2006/documentManagement/types"/>
    <ds:schemaRef ds:uri="16c05727-aa75-4e4a-9b5f-8a80a1165891"/>
    <ds:schemaRef ds:uri="http://schemas.openxmlformats.org/package/2006/metadata/core-properties"/>
    <ds:schemaRef ds:uri="http://schemas.microsoft.com/office/2006/metadata/properties"/>
    <ds:schemaRef ds:uri="http://purl.org/dc/elements/1.1/"/>
    <ds:schemaRef ds:uri="http://purl.org/dc/dcmitype/"/>
    <ds:schemaRef ds:uri="http://www.w3.org/XML/1998/namespace"/>
    <ds:schemaRef ds:uri="http://purl.org/dc/terms/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회로 디자인</Template>
  <TotalTime>0</TotalTime>
  <Words>463</Words>
  <Application>Microsoft Office PowerPoint</Application>
  <PresentationFormat>와이드스크린</PresentationFormat>
  <Paragraphs>102</Paragraphs>
  <Slides>16</Slides>
  <Notes>16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3" baseType="lpstr">
      <vt:lpstr>맑은 고딕</vt:lpstr>
      <vt:lpstr>함초롬바탕</vt:lpstr>
      <vt:lpstr>Arial</vt:lpstr>
      <vt:lpstr>Calibri</vt:lpstr>
      <vt:lpstr>Trebuchet MS</vt:lpstr>
      <vt:lpstr>Tw Cen MT</vt:lpstr>
      <vt:lpstr>회로</vt:lpstr>
      <vt:lpstr>라즈베리파이 포팅</vt:lpstr>
      <vt:lpstr>목차</vt:lpstr>
      <vt:lpstr>PowerPoint 프레젠테이션</vt:lpstr>
      <vt:lpstr>PowerPoint 프레젠테이션</vt:lpstr>
      <vt:lpstr>GPIO 40 PIN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2021-11-19T06:36:07Z</dcterms:created>
  <dcterms:modified xsi:type="dcterms:W3CDTF">2021-12-02T21:28:18Z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